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8" r:id="rId7"/>
    <p:sldId id="261" r:id="rId8"/>
    <p:sldId id="262" r:id="rId9"/>
    <p:sldId id="263" r:id="rId10"/>
    <p:sldId id="264"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4" d="100"/>
          <a:sy n="64" d="100"/>
        </p:scale>
        <p:origin x="-1336" y="-6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A87B3107-9D56-4BD6-8664-B1A16744E9BC}" type="datetimeFigureOut">
              <a:rPr lang="en-US" smtClean="0"/>
              <a:t>2/26/2026</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4C4EC3C-69E5-4B8D-A040-D6F7E21F052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7B3107-9D56-4BD6-8664-B1A16744E9BC}"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C4EC3C-69E5-4B8D-A040-D6F7E21F05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7B3107-9D56-4BD6-8664-B1A16744E9BC}"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C4EC3C-69E5-4B8D-A040-D6F7E21F05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87B3107-9D56-4BD6-8664-B1A16744E9BC}"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C4EC3C-69E5-4B8D-A040-D6F7E21F052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A87B3107-9D56-4BD6-8664-B1A16744E9BC}" type="datetimeFigureOut">
              <a:rPr lang="en-US" smtClean="0"/>
              <a:t>2/26/2026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4C4EC3C-69E5-4B8D-A040-D6F7E21F052B}"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7B3107-9D56-4BD6-8664-B1A16744E9BC}"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C4EC3C-69E5-4B8D-A040-D6F7E21F052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A87B3107-9D56-4BD6-8664-B1A16744E9BC}" type="datetimeFigureOut">
              <a:rPr lang="en-US" smtClean="0"/>
              <a:t>2/26/2026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4C4EC3C-69E5-4B8D-A040-D6F7E21F052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87B3107-9D56-4BD6-8664-B1A16744E9BC}" type="datetimeFigureOut">
              <a:rPr lang="en-US" smtClean="0"/>
              <a:t>2/26/2026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4C4EC3C-69E5-4B8D-A040-D6F7E21F052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7B3107-9D56-4BD6-8664-B1A16744E9BC}" type="datetimeFigureOut">
              <a:rPr lang="en-US" smtClean="0"/>
              <a:t>2/26/2026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4C4EC3C-69E5-4B8D-A040-D6F7E21F052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A87B3107-9D56-4BD6-8664-B1A16744E9BC}"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4C4EC3C-69E5-4B8D-A040-D6F7E21F052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A87B3107-9D56-4BD6-8664-B1A16744E9BC}" type="datetimeFigureOut">
              <a:rPr lang="en-US" smtClean="0"/>
              <a:t>2/26/2026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4C4EC3C-69E5-4B8D-A040-D6F7E21F052B}"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87B3107-9D56-4BD6-8664-B1A16744E9BC}" type="datetimeFigureOut">
              <a:rPr lang="en-US" smtClean="0"/>
              <a:t>2/26/2026</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4C4EC3C-69E5-4B8D-A040-D6F7E21F052B}"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5715000"/>
          </a:xfrm>
        </p:spPr>
        <p:txBody>
          <a:bodyPr/>
          <a:lstStyle/>
          <a:p>
            <a:r>
              <a:rPr lang="en-US" b="1" dirty="0" smtClean="0"/>
              <a:t>Nature of Economics</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Public Finance</a:t>
            </a:r>
            <a:endParaRPr lang="en-US" dirty="0"/>
          </a:p>
        </p:txBody>
      </p:sp>
      <p:sp>
        <p:nvSpPr>
          <p:cNvPr id="3" name="Content Placeholder 2"/>
          <p:cNvSpPr>
            <a:spLocks noGrp="1"/>
          </p:cNvSpPr>
          <p:nvPr>
            <p:ph idx="1"/>
          </p:nvPr>
        </p:nvSpPr>
        <p:spPr/>
        <p:txBody>
          <a:bodyPr>
            <a:normAutofit/>
          </a:bodyPr>
          <a:lstStyle/>
          <a:p>
            <a:pPr algn="just">
              <a:buNone/>
            </a:pPr>
            <a:r>
              <a:rPr lang="en-US" dirty="0" smtClean="0"/>
              <a:t>Public finance looks at how governments gather and spend money to offer goods and services. It studies tax systems, including how different types of taxes like income, sales, and property influence economic </a:t>
            </a:r>
            <a:r>
              <a:rPr lang="en-US" dirty="0" err="1" smtClean="0"/>
              <a:t>behaviour</a:t>
            </a:r>
            <a:r>
              <a:rPr lang="en-US" dirty="0" smtClean="0"/>
              <a:t> and fairness. It also reviews public spending programs, such as social welfare, education, and infrastructure investment. By exploring budget deficits, public debt, and fiscal policy, public finance weighs the trade-offs between efficiency, redistribution, and long-term financial stability.</a:t>
            </a:r>
          </a:p>
          <a:p>
            <a:pPr algn="just">
              <a:buNone/>
            </a:pPr>
            <a:endParaRPr lang="en-US" dirty="0" smtClean="0"/>
          </a:p>
          <a:p>
            <a:pPr algn="just">
              <a:buNone/>
            </a:pP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Financial Economics</a:t>
            </a:r>
            <a:endParaRPr lang="en-US" dirty="0"/>
          </a:p>
        </p:txBody>
      </p:sp>
      <p:sp>
        <p:nvSpPr>
          <p:cNvPr id="3" name="Content Placeholder 2"/>
          <p:cNvSpPr>
            <a:spLocks noGrp="1"/>
          </p:cNvSpPr>
          <p:nvPr>
            <p:ph idx="1"/>
          </p:nvPr>
        </p:nvSpPr>
        <p:spPr/>
        <p:txBody>
          <a:bodyPr>
            <a:normAutofit/>
          </a:bodyPr>
          <a:lstStyle/>
          <a:p>
            <a:pPr algn="just">
              <a:buNone/>
            </a:pPr>
            <a:r>
              <a:rPr lang="en-US" dirty="0" smtClean="0"/>
              <a:t>Financial </a:t>
            </a:r>
            <a:r>
              <a:rPr lang="en-US" dirty="0"/>
              <a:t>economics studies how money, banking systems, and capital markets help allocate resources over time and during uncertain situations. It looks at asset pricing models, how interest rates form, and how financial intermediaries like banks, insurers, and investment funds manage risk and direct savings into useful investments. This area also examines market efficiency, the reasons behind financial crises, and how to create regulations that </a:t>
            </a:r>
            <a:r>
              <a:rPr lang="en-US" dirty="0" err="1"/>
              <a:t>stabilise</a:t>
            </a:r>
            <a:r>
              <a:rPr lang="en-US" dirty="0"/>
              <a:t> the financial system.</a:t>
            </a:r>
          </a:p>
          <a:p>
            <a:pPr algn="just">
              <a:buNone/>
            </a:pP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International Economics</a:t>
            </a:r>
            <a:endParaRPr lang="en-US" dirty="0"/>
          </a:p>
        </p:txBody>
      </p:sp>
      <p:sp>
        <p:nvSpPr>
          <p:cNvPr id="3" name="Content Placeholder 2"/>
          <p:cNvSpPr>
            <a:spLocks noGrp="1"/>
          </p:cNvSpPr>
          <p:nvPr>
            <p:ph idx="1"/>
          </p:nvPr>
        </p:nvSpPr>
        <p:spPr/>
        <p:txBody>
          <a:bodyPr>
            <a:normAutofit/>
          </a:bodyPr>
          <a:lstStyle/>
          <a:p>
            <a:pPr algn="just">
              <a:buNone/>
            </a:pPr>
            <a:r>
              <a:rPr lang="en-US" dirty="0" smtClean="0"/>
              <a:t>International </a:t>
            </a:r>
            <a:r>
              <a:rPr lang="en-US" dirty="0"/>
              <a:t>economics looks at how goods, services, capital, and labor move between countries and the rules that control these movements. It includes trade theory, such as comparative advantage, tariffs, and quotas, to explore how countries benefit from </a:t>
            </a:r>
            <a:r>
              <a:rPr lang="en-US" dirty="0" err="1"/>
              <a:t>specialisation</a:t>
            </a:r>
            <a:r>
              <a:rPr lang="en-US" dirty="0"/>
              <a:t>. It also examines balance-of-payments trends, how exchange rates are set, and how </a:t>
            </a:r>
            <a:r>
              <a:rPr lang="en-US" dirty="0" err="1"/>
              <a:t>globalisation</a:t>
            </a:r>
            <a:r>
              <a:rPr lang="en-US" dirty="0"/>
              <a:t> affects local jobs, income distribution, and monetary independence.</a:t>
            </a:r>
          </a:p>
          <a:p>
            <a:pPr algn="just">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Development Economics</a:t>
            </a:r>
            <a:endParaRPr lang="en-US" dirty="0"/>
          </a:p>
        </p:txBody>
      </p:sp>
      <p:sp>
        <p:nvSpPr>
          <p:cNvPr id="3" name="Content Placeholder 2"/>
          <p:cNvSpPr>
            <a:spLocks noGrp="1"/>
          </p:cNvSpPr>
          <p:nvPr>
            <p:ph idx="1"/>
          </p:nvPr>
        </p:nvSpPr>
        <p:spPr/>
        <p:txBody>
          <a:bodyPr>
            <a:normAutofit/>
          </a:bodyPr>
          <a:lstStyle/>
          <a:p>
            <a:pPr algn="just">
              <a:buNone/>
            </a:pPr>
            <a:r>
              <a:rPr lang="en-US" dirty="0" smtClean="0"/>
              <a:t>Development </a:t>
            </a:r>
            <a:r>
              <a:rPr lang="en-US" dirty="0"/>
              <a:t>economics looks into the challenges and policies related to economic growth and structural change in low- and middle-income countries. It studies factors that boost productivity, such as building human capital, adopting technology, and ensuring good institutions. It also focuses on strategies to reduce poverty, including microfinance, conditional cash transfers, and land reform.</a:t>
            </a:r>
          </a:p>
          <a:p>
            <a:pPr algn="just">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What is the Nature of Economics</a:t>
            </a:r>
            <a:r>
              <a:rPr lang="en-US" b="1" dirty="0" smtClean="0"/>
              <a:t>?</a:t>
            </a:r>
            <a:endParaRPr lang="en-US" dirty="0"/>
          </a:p>
        </p:txBody>
      </p:sp>
      <p:sp>
        <p:nvSpPr>
          <p:cNvPr id="3" name="Content Placeholder 2"/>
          <p:cNvSpPr>
            <a:spLocks noGrp="1"/>
          </p:cNvSpPr>
          <p:nvPr>
            <p:ph idx="1"/>
          </p:nvPr>
        </p:nvSpPr>
        <p:spPr/>
        <p:txBody>
          <a:bodyPr/>
          <a:lstStyle/>
          <a:p>
            <a:pPr algn="just">
              <a:buNone/>
            </a:pPr>
            <a:r>
              <a:rPr lang="en-US" dirty="0"/>
              <a:t>Economics as a subject has a triple association with the fields of arts, science, and social science. Many think tanks around the globe are still trying to establish the nature and scope of Economics</a:t>
            </a:r>
            <a:r>
              <a:rPr lang="en-US"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Economics as an Art</a:t>
            </a:r>
            <a:endParaRPr lang="en-US" dirty="0"/>
          </a:p>
        </p:txBody>
      </p:sp>
      <p:sp>
        <p:nvSpPr>
          <p:cNvPr id="3" name="Content Placeholder 2"/>
          <p:cNvSpPr>
            <a:spLocks noGrp="1"/>
          </p:cNvSpPr>
          <p:nvPr>
            <p:ph idx="1"/>
          </p:nvPr>
        </p:nvSpPr>
        <p:spPr/>
        <p:txBody>
          <a:bodyPr>
            <a:normAutofit fontScale="92500" lnSpcReduction="10000"/>
          </a:bodyPr>
          <a:lstStyle/>
          <a:p>
            <a:pPr algn="just">
              <a:buNone/>
            </a:pPr>
            <a:r>
              <a:rPr lang="en-US" dirty="0" smtClean="0"/>
              <a:t>Economics </a:t>
            </a:r>
            <a:r>
              <a:rPr lang="en-US" dirty="0"/>
              <a:t>as an art is the implementation of theories, concepts, and findings to achieve goals. Thus, the practical application of the scientific economic findings comes under Economics as an Art. It includes graphs, figures, tables, as well and equations. All the theories in it are well explained with the help of graphical representations. Moreover, all those theories are perfectly explained, defining the relationship between economic variables and the application of theories, etc. Many economists have evolved over the years and presented their divergent views about economics. Some believe that economics can be seen through the prism of Science, and some believe it falls in the category of the arts. </a:t>
            </a:r>
          </a:p>
          <a:p>
            <a:pPr algn="just">
              <a:buNone/>
            </a:pP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Economics as a Science</a:t>
            </a:r>
            <a:endParaRPr lang="en-US" dirty="0"/>
          </a:p>
        </p:txBody>
      </p:sp>
      <p:sp>
        <p:nvSpPr>
          <p:cNvPr id="3" name="Content Placeholder 2"/>
          <p:cNvSpPr>
            <a:spLocks noGrp="1"/>
          </p:cNvSpPr>
          <p:nvPr>
            <p:ph idx="1"/>
          </p:nvPr>
        </p:nvSpPr>
        <p:spPr/>
        <p:txBody>
          <a:bodyPr>
            <a:normAutofit fontScale="92500" lnSpcReduction="20000"/>
          </a:bodyPr>
          <a:lstStyle/>
          <a:p>
            <a:pPr algn="just">
              <a:buNone/>
            </a:pPr>
            <a:r>
              <a:rPr lang="en-US" dirty="0" smtClean="0"/>
              <a:t>Let’s </a:t>
            </a:r>
            <a:r>
              <a:rPr lang="en-US" dirty="0"/>
              <a:t>now understand the nature of Economics as a Science. You all know that Science is based on the systematic study of knowledge or facts. For example, to conduct microeconomics and macroeconomics research, we collate data, systematically classify it, and analyse it. Science deals with the relationship between cause and effect. It can further be classified as positive science or normative science. Positive science deals with the relationship between cause and effect by scientifically </a:t>
            </a:r>
            <a:r>
              <a:rPr lang="en-US" dirty="0" err="1"/>
              <a:t>analysing</a:t>
            </a:r>
            <a:r>
              <a:rPr lang="en-US" dirty="0"/>
              <a:t> the problem to come up with a solution. It deals with the ‘What has happened’ concept. On the other hand, the normative science of economics deals with the prediction of the future. ‘What </a:t>
            </a:r>
            <a:r>
              <a:rPr lang="en-US" i="1" dirty="0"/>
              <a:t>ought to happen’ </a:t>
            </a:r>
            <a:r>
              <a:rPr lang="en-US" dirty="0"/>
              <a:t>falls within normative science.</a:t>
            </a:r>
          </a:p>
          <a:p>
            <a:pPr algn="just">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Economics as a Social </a:t>
            </a:r>
            <a:r>
              <a:rPr lang="en-US" b="1" dirty="0" smtClean="0"/>
              <a:t>Science</a:t>
            </a:r>
            <a:endParaRPr lang="en-US" dirty="0"/>
          </a:p>
        </p:txBody>
      </p:sp>
      <p:sp>
        <p:nvSpPr>
          <p:cNvPr id="3" name="Content Placeholder 2"/>
          <p:cNvSpPr>
            <a:spLocks noGrp="1"/>
          </p:cNvSpPr>
          <p:nvPr>
            <p:ph idx="1"/>
          </p:nvPr>
        </p:nvSpPr>
        <p:spPr/>
        <p:txBody>
          <a:bodyPr>
            <a:normAutofit fontScale="85000" lnSpcReduction="10000"/>
          </a:bodyPr>
          <a:lstStyle/>
          <a:p>
            <a:pPr algn="just">
              <a:buNone/>
            </a:pPr>
            <a:r>
              <a:rPr lang="en-US" dirty="0"/>
              <a:t>Economics is a social science that looks into how individuals, businesses, and governments make choices when resources are limited. These choices influence how resources are shared throughout society. It combines theoretical models with research methods, including statistical analysis and case studies, to examine patterns of production, consumption, and distribution. It also considers human </a:t>
            </a:r>
            <a:r>
              <a:rPr lang="en-US" dirty="0" err="1"/>
              <a:t>behaviour</a:t>
            </a:r>
            <a:r>
              <a:rPr lang="en-US" dirty="0"/>
              <a:t>, </a:t>
            </a:r>
            <a:r>
              <a:rPr lang="en-US" dirty="0" err="1"/>
              <a:t>organisations</a:t>
            </a:r>
            <a:r>
              <a:rPr lang="en-US" dirty="0"/>
              <a:t>, and cultural norms. Economics connects with fields like sociology, political science, and psychology, especially when studying consumer decisions, public policy, and how </a:t>
            </a:r>
            <a:r>
              <a:rPr lang="en-US" dirty="0" err="1"/>
              <a:t>organisations</a:t>
            </a:r>
            <a:r>
              <a:rPr lang="en-US" dirty="0"/>
              <a:t> operate. Its focus on issues like income distribution, poverty, and welfare highlights its important role in shaping social progress and informing policies that seek to raise living standards and lessen inequality.</a:t>
            </a:r>
          </a:p>
          <a:p>
            <a:pPr algn="just">
              <a:buNone/>
            </a:pP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821362"/>
          </a:xfrm>
        </p:spPr>
        <p:txBody>
          <a:bodyPr/>
          <a:lstStyle/>
          <a:p>
            <a:r>
              <a:rPr lang="en-US" b="1" dirty="0" smtClean="0"/>
              <a:t>Scope of Economics</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Explain the Scope of Economics?</a:t>
            </a:r>
            <a:endParaRPr lang="en-US" dirty="0"/>
          </a:p>
        </p:txBody>
      </p:sp>
      <p:sp>
        <p:nvSpPr>
          <p:cNvPr id="3" name="Content Placeholder 2"/>
          <p:cNvSpPr>
            <a:spLocks noGrp="1"/>
          </p:cNvSpPr>
          <p:nvPr>
            <p:ph idx="1"/>
          </p:nvPr>
        </p:nvSpPr>
        <p:spPr/>
        <p:txBody>
          <a:bodyPr>
            <a:normAutofit/>
          </a:bodyPr>
          <a:lstStyle/>
          <a:p>
            <a:pPr algn="just">
              <a:buNone/>
            </a:pPr>
            <a:r>
              <a:rPr lang="en-US" dirty="0" smtClean="0"/>
              <a:t>The </a:t>
            </a:r>
            <a:r>
              <a:rPr lang="en-US" dirty="0"/>
              <a:t>word scope can be understood as ‘t</a:t>
            </a:r>
            <a:r>
              <a:rPr lang="en-US" i="1" dirty="0"/>
              <a:t>he extent of the area that something deals wit</a:t>
            </a:r>
            <a:r>
              <a:rPr lang="en-US" dirty="0"/>
              <a:t>h’. Major things that come under the purview of Economics are considered as its nature and scope. When it comes to the scope of Economics, Microeconomics deals with the applications of Economics on an individual level, be it consumer-oriented or household-related. On the other hand, Macroeconomics expands the scope of economics to the extent of a whole economy as well as international economies. </a:t>
            </a:r>
          </a:p>
          <a:p>
            <a:pPr algn="just">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Microeconomics</a:t>
            </a:r>
            <a:endParaRPr lang="en-US" dirty="0"/>
          </a:p>
        </p:txBody>
      </p:sp>
      <p:sp>
        <p:nvSpPr>
          <p:cNvPr id="3" name="Content Placeholder 2"/>
          <p:cNvSpPr>
            <a:spLocks noGrp="1"/>
          </p:cNvSpPr>
          <p:nvPr>
            <p:ph idx="1"/>
          </p:nvPr>
        </p:nvSpPr>
        <p:spPr/>
        <p:txBody>
          <a:bodyPr>
            <a:normAutofit/>
          </a:bodyPr>
          <a:lstStyle/>
          <a:p>
            <a:pPr algn="just">
              <a:buNone/>
            </a:pPr>
            <a:r>
              <a:rPr lang="en-US" dirty="0" smtClean="0"/>
              <a:t>The </a:t>
            </a:r>
            <a:r>
              <a:rPr lang="en-US" dirty="0"/>
              <a:t>main aim and objective of Microeconomics is to study the individual units. A consumer, a household, a firm, or an industry, is what constitutes an individual unit. So we can say it is one of the foremost scopes of Economics. Concepts like product pricing, firm </a:t>
            </a:r>
            <a:r>
              <a:rPr lang="en-US" dirty="0" err="1"/>
              <a:t>behaviour</a:t>
            </a:r>
            <a:r>
              <a:rPr lang="en-US" dirty="0"/>
              <a:t>, factor pricing and consumer </a:t>
            </a:r>
            <a:r>
              <a:rPr lang="en-US" dirty="0" err="1"/>
              <a:t>behaviour</a:t>
            </a:r>
            <a:r>
              <a:rPr lang="en-US" dirty="0"/>
              <a:t> are thoroughly studied in microeconomics. Elasticity, the theory of production, Monopoly, and Oligopoly are some of the main characteristics of this division of Economics.</a:t>
            </a:r>
          </a:p>
          <a:p>
            <a:pPr algn="just">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Macroeconomics</a:t>
            </a:r>
            <a:endParaRPr lang="en-US" dirty="0"/>
          </a:p>
        </p:txBody>
      </p:sp>
      <p:sp>
        <p:nvSpPr>
          <p:cNvPr id="3" name="Content Placeholder 2"/>
          <p:cNvSpPr>
            <a:spLocks noGrp="1"/>
          </p:cNvSpPr>
          <p:nvPr>
            <p:ph idx="1"/>
          </p:nvPr>
        </p:nvSpPr>
        <p:spPr/>
        <p:txBody>
          <a:bodyPr>
            <a:normAutofit/>
          </a:bodyPr>
          <a:lstStyle/>
          <a:p>
            <a:pPr algn="just">
              <a:buNone/>
            </a:pPr>
            <a:r>
              <a:rPr lang="en-US" dirty="0" smtClean="0"/>
              <a:t>Macroeconomics </a:t>
            </a:r>
            <a:r>
              <a:rPr lang="en-US" dirty="0"/>
              <a:t>is another major division of Economics. It solely focuses on overall production. It enables a student to study the entire economic activity rather than individual units. Here you can study the level of output, total savings, overall consumption, total investments, etc. Growth, business cycle, unemployment, inflation and deflation are the main characteristics of macroeconomics.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TotalTime>
  <Words>875</Words>
  <Application>Microsoft Office PowerPoint</Application>
  <PresentationFormat>On-screen Show (4:3)</PresentationFormat>
  <Paragraphs>24</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Flow</vt:lpstr>
      <vt:lpstr>Nature of Economics</vt:lpstr>
      <vt:lpstr>What is the Nature of Economics?</vt:lpstr>
      <vt:lpstr>Economics as an Art</vt:lpstr>
      <vt:lpstr>Economics as a Science</vt:lpstr>
      <vt:lpstr>Economics as a Social Science</vt:lpstr>
      <vt:lpstr>Scope of Economics</vt:lpstr>
      <vt:lpstr>Explain the Scope of Economics?</vt:lpstr>
      <vt:lpstr>Microeconomics</vt:lpstr>
      <vt:lpstr>Macroeconomics</vt:lpstr>
      <vt:lpstr>Public Finance</vt:lpstr>
      <vt:lpstr>Financial Economics</vt:lpstr>
      <vt:lpstr>International Economics</vt:lpstr>
      <vt:lpstr>Development Economics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Nature of Economics</dc:title>
  <dc:creator>Hp</dc:creator>
  <cp:lastModifiedBy>Hp</cp:lastModifiedBy>
  <cp:revision>2</cp:revision>
  <dcterms:created xsi:type="dcterms:W3CDTF">2026-02-26T14:24:18Z</dcterms:created>
  <dcterms:modified xsi:type="dcterms:W3CDTF">2026-02-26T14:33:07Z</dcterms:modified>
</cp:coreProperties>
</file>